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6" r:id="rId4"/>
    <p:sldId id="277" r:id="rId5"/>
    <p:sldId id="275" r:id="rId6"/>
    <p:sldId id="257" r:id="rId7"/>
    <p:sldId id="284" r:id="rId8"/>
    <p:sldId id="285" r:id="rId9"/>
    <p:sldId id="286" r:id="rId10"/>
    <p:sldId id="258" r:id="rId11"/>
    <p:sldId id="287" r:id="rId12"/>
    <p:sldId id="288" r:id="rId13"/>
    <p:sldId id="271" r:id="rId14"/>
    <p:sldId id="282" r:id="rId15"/>
    <p:sldId id="283" r:id="rId16"/>
    <p:sldId id="289" r:id="rId17"/>
    <p:sldId id="290" r:id="rId18"/>
    <p:sldId id="272" r:id="rId19"/>
    <p:sldId id="259" r:id="rId20"/>
    <p:sldId id="291" r:id="rId21"/>
    <p:sldId id="260" r:id="rId22"/>
    <p:sldId id="266" r:id="rId23"/>
    <p:sldId id="265" r:id="rId24"/>
    <p:sldId id="292" r:id="rId25"/>
    <p:sldId id="261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E882"/>
    <a:srgbClr val="E23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3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057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8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70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700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938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538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90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96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31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01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04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84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8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726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38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93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B4F5-57FB-4D79-8D7F-AA620916BC36}" type="datetimeFigureOut">
              <a:rPr lang="th-TH" smtClean="0"/>
              <a:t>16/09/64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9D2D-6D4A-4072-B9C8-64A2C24C2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9942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93724" y="1759693"/>
            <a:ext cx="87014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ข้อมูลคุณภาพ 43 แฟ้ม</a:t>
            </a:r>
            <a:endParaRPr lang="th-TH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06824" y="3186880"/>
            <a:ext cx="108437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เครือข่าย</a:t>
            </a:r>
            <a:r>
              <a:rPr lang="th-TH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สุขภาพอำเภอ</a:t>
            </a:r>
            <a:r>
              <a:rPr lang="th-T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เขาคิชฌกูฏ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636" y="426193"/>
            <a:ext cx="5467350" cy="13335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93" y="4379691"/>
            <a:ext cx="2347681" cy="2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6" y="2275755"/>
            <a:ext cx="10141638" cy="4371209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5207742" y="121040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2554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068107" y="2781620"/>
            <a:ext cx="1409252" cy="3539266"/>
          </a:xfrm>
          <a:prstGeom prst="rect">
            <a:avLst/>
          </a:prstGeom>
          <a:noFill/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01856" y="829205"/>
            <a:ext cx="104904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หลังจากตรวจสอบไปสักพักแล้ว ข้อมูลแฟ้มต่างๆ</a:t>
            </a:r>
            <a:b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เริ่มมีผิดพลาดน้อยลง มีแต่แฟ้ม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service </a:t>
            </a: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ที่ผิดอยู่เป็นประจำ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6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240064" y="97176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2555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88023" y="787794"/>
            <a:ext cx="99827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สสจ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ได้มีความสนใจเรื่องคุณภาพ</a:t>
            </a:r>
            <a:r>
              <a:rPr lang="th-TH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ข้อมูล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จึงได้มีการ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จัดการแข่งขันกันขึ้น ทำให้แต่ละที่เริ่มเข้ามาทำ</a:t>
            </a:r>
            <a:r>
              <a:rPr lang="th-TH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คุณภาพ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ข้อมูลกัน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แต่ยัง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error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กันมาก เพราะเพิ่งมาเริ่มทำความเข้าใจ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บางที่ข้อมูลที่ควรมีกลับไม่มีด้วยซ้ำ </a:t>
            </a:r>
            <a:endParaRPr lang="th-TH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6" y="3254829"/>
            <a:ext cx="11558615" cy="3393806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2688770" y="3254829"/>
            <a:ext cx="664029" cy="3393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13514" y="3254829"/>
            <a:ext cx="402771" cy="3393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75614" y="3254829"/>
            <a:ext cx="402771" cy="3393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837714" y="3254829"/>
            <a:ext cx="402771" cy="3393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9514114" y="3254829"/>
            <a:ext cx="402771" cy="3393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989128" y="3254829"/>
            <a:ext cx="402771" cy="3393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4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240064" y="195150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2555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2211947"/>
            <a:ext cx="3729847" cy="264197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35" y="2211947"/>
            <a:ext cx="3505201" cy="270754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06" y="4032635"/>
            <a:ext cx="3835070" cy="271650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97" y="4017210"/>
            <a:ext cx="3556747" cy="2747358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 rot="20242810">
            <a:off x="467768" y="3608356"/>
            <a:ext cx="2201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OP </a:t>
            </a:r>
            <a:r>
              <a:rPr lang="th-TH" sz="5400" b="1" dirty="0" smtClean="0">
                <a:ln/>
                <a:solidFill>
                  <a:schemeClr val="accent4"/>
                </a:solidFill>
              </a:rPr>
              <a:t>ก่อน</a:t>
            </a:r>
            <a:endParaRPr lang="th-TH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 rot="20242810">
            <a:off x="6484305" y="3760756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P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P </a:t>
            </a:r>
            <a:r>
              <a:rPr lang="th-TH" sz="5400" b="1" dirty="0" smtClean="0">
                <a:ln/>
                <a:solidFill>
                  <a:schemeClr val="accent4"/>
                </a:solidFill>
              </a:rPr>
              <a:t>ก่อน</a:t>
            </a:r>
            <a:endParaRPr lang="th-TH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 rot="20242810">
            <a:off x="2788192" y="5665756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OP </a:t>
            </a:r>
            <a:r>
              <a:rPr lang="th-TH" sz="5400" b="1" dirty="0" smtClean="0">
                <a:ln/>
                <a:solidFill>
                  <a:schemeClr val="accent4"/>
                </a:solidFill>
              </a:rPr>
              <a:t>หลัง</a:t>
            </a:r>
            <a:endParaRPr lang="th-TH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 rot="20242810">
            <a:off x="8923624" y="5665756"/>
            <a:ext cx="197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P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P </a:t>
            </a:r>
            <a:r>
              <a:rPr lang="th-TH" sz="5400" b="1" dirty="0" smtClean="0">
                <a:ln/>
                <a:solidFill>
                  <a:schemeClr val="accent4"/>
                </a:solidFill>
              </a:rPr>
              <a:t>หลัง</a:t>
            </a:r>
            <a:endParaRPr lang="th-TH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64718" y="813192"/>
            <a:ext cx="112293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ยิ่งได้ทำยิ่งรู้วิธี รู้เทคนิค ทำให้เราวางแผนมาในทิศทางที่ถูกต้อง</a:t>
            </a:r>
            <a:b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เพราะแม้จะยังไม่ได้แก้ไข ข้อมูลก็มีความถูกต้องค่อนข้างสูงอยู่แล้ว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0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4" y="1234873"/>
            <a:ext cx="8081918" cy="538794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349" y="4141815"/>
            <a:ext cx="7172325" cy="185737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207741" y="336662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2555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095625" y="1543021"/>
            <a:ext cx="256993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ทำให้เราได้รับ</a:t>
            </a:r>
            <a:b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รางวัลที่ 1 </a:t>
            </a:r>
            <a:b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คุณภาพข้อมูล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8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42" descr="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048" y="2369541"/>
            <a:ext cx="9144000" cy="4354286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920" y="94143"/>
            <a:ext cx="105142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itchFamily="34" charset="-34"/>
                <a:ea typeface="Calibri" pitchFamily="34" charset="0"/>
              </a:rPr>
              <a:t>เนื่องจากการแก้ไขใช้เวลานาน จำเป็นต้องลงพื้นที่ 2 วัน เราจึงได้พัฒนา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itchFamily="34" charset="-34"/>
                <a:ea typeface="Calibri" pitchFamily="34" charset="0"/>
              </a:rPr>
              <a:t>Software </a:t>
            </a:r>
            <a:r>
              <a:rPr lang="th-TH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itchFamily="34" charset="-34"/>
                <a:ea typeface="Calibri" pitchFamily="34" charset="0"/>
              </a:rPr>
              <a:t>สำหรับจัดการดูแลฐานข้อมูล แบบอัตโนมัติ เพื่อง่ายและสะดวกต่อผู้ใช้งานที่ไม่มีความรู้เรื่องโปรแกรม </a:t>
            </a:r>
            <a: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itchFamily="34" charset="-34"/>
                <a:ea typeface="Calibri" pitchFamily="34" charset="0"/>
              </a:rPr>
              <a:t>นำประสบการณ์มาสร้างเครื่องมือ ทำให้เราทำงานได้ง่ายขึ้น </a:t>
            </a:r>
            <a:endParaRPr lang="th-TH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reesiaUPC" pitchFamily="34" charset="-34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43" descr="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585" y="0"/>
            <a:ext cx="10996448" cy="68580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6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4801" t="7778" r="10020" b="13810"/>
          <a:stretch/>
        </p:blipFill>
        <p:spPr>
          <a:xfrm>
            <a:off x="1436914" y="-25583"/>
            <a:ext cx="9154886" cy="68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113485" y="213870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2556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24" y="1011314"/>
            <a:ext cx="5759637" cy="584668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1" y="1011315"/>
            <a:ext cx="5284930" cy="584668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 rot="19863209">
            <a:off x="2550319" y="4199283"/>
            <a:ext cx="60580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เปลี่ยนเป็นระบบ 21 แฟ้ม</a:t>
            </a:r>
            <a:endParaRPr lang="th-TH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 rot="20242810">
            <a:off x="2023222" y="4123185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dirty="0" smtClean="0">
                <a:ln/>
                <a:solidFill>
                  <a:schemeClr val="accent4"/>
                </a:solidFill>
              </a:rPr>
              <a:t>ก่อน</a:t>
            </a:r>
            <a:endParaRPr lang="th-TH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 rot="20242810">
            <a:off x="7788382" y="3918494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dirty="0" smtClean="0">
                <a:ln/>
                <a:solidFill>
                  <a:schemeClr val="accent4"/>
                </a:solidFill>
              </a:rPr>
              <a:t>หลัง</a:t>
            </a:r>
            <a:endParaRPr lang="th-TH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7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884883" y="479869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2556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14" y="1572736"/>
            <a:ext cx="5919003" cy="47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5" y="1911113"/>
            <a:ext cx="11108211" cy="486146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274168" y="353227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2556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70203" y="1054487"/>
            <a:ext cx="90865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เราได้รับรางวัลที่ 1 คุณภาพข้อมูล เป็นปีที่ 2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5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1112" y="209731"/>
            <a:ext cx="9905998" cy="2963778"/>
          </a:xfrm>
        </p:spPr>
        <p:txBody>
          <a:bodyPr>
            <a:noAutofit/>
          </a:bodyPr>
          <a:lstStyle/>
          <a:p>
            <a:r>
              <a:rPr lang="th-TH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  <a:t>ข้อมูลเป็นองค์ประกอบ</a:t>
            </a:r>
            <a:r>
              <a:rPr lang="th-TH" sz="44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  <a:t>สําคัญ</a:t>
            </a:r>
            <a:r>
              <a:rPr lang="th-TH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  <a:t> ที่ต้องคำนึงถึงมากที่สุด</a:t>
            </a:r>
            <a:br>
              <a:rPr lang="th-TH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th-TH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  <a:t>ดังนั้น </a:t>
            </a:r>
            <a:r>
              <a:rPr lang="th-TH" sz="4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itchFamily="34" charset="-34"/>
                <a:cs typeface="FreesiaUPC" pitchFamily="34" charset="-34"/>
              </a:rPr>
              <a:t>ข้อมูล</a:t>
            </a:r>
            <a:r>
              <a:rPr lang="th-TH" sz="4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itchFamily="34" charset="-34"/>
                <a:cs typeface="FreesiaUPC" pitchFamily="34" charset="-34"/>
              </a:rPr>
              <a:t>พื้นฐานที่ดี </a:t>
            </a:r>
            <a:r>
              <a:rPr lang="th-TH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  <a:t>สมบูรณ์ ถูกต้องครบถ้วน ย่อมทำ</a:t>
            </a:r>
            <a:br>
              <a:rPr lang="th-TH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th-TH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  <a:t>ให้ข้อมูลที่นำมาวิเคราะห์และใช้ประโยชน์ ได้อย่างมี</a:t>
            </a:r>
            <a:br>
              <a:rPr lang="th-TH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th-TH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  <a:t>ประสิทธิภาพ</a:t>
            </a:r>
            <a:endParaRPr lang="th-TH" sz="44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474902" y="3912153"/>
            <a:ext cx="9905998" cy="2963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Patient, person, </a:t>
            </a:r>
            <a:r>
              <a:rPr lang="en-US" sz="44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icd101, 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icd9cm1,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pttype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income, clinic 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drugitems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lab_items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dtmain</a:t>
            </a:r>
            <a:r>
              <a:rPr lang="en-US" sz="44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health_med_operation_code</a:t>
            </a:r>
            <a:r>
              <a:rPr lang="en-US" sz="44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health_med_operation_item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physic_items</a:t>
            </a:r>
            <a:r>
              <a:rPr lang="en-US" sz="44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person_vaccine</a:t>
            </a:r>
            <a:r>
              <a:rPr lang="en-US" sz="44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wbc_service</a:t>
            </a:r>
            <a:r>
              <a:rPr lang="en-US" sz="44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epi_vaccine</a:t>
            </a:r>
            <a:r>
              <a:rPr lang="en-US" sz="44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student_vaccine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eesiaUPC" pitchFamily="34" charset="-34"/>
                <a:cs typeface="FreesiaUPC" pitchFamily="34" charset="-34"/>
              </a:rPr>
              <a:t>, code506</a:t>
            </a:r>
            <a:endParaRPr lang="th-TH" sz="4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05002" y="3247912"/>
            <a:ext cx="59971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ตารางพื้นฐานต่างๆใน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Hosxp</a:t>
            </a:r>
            <a:endParaRPr lang="th-TH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99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41061" y="241441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2557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94" y="1164771"/>
            <a:ext cx="5886933" cy="569322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1164771"/>
            <a:ext cx="5884668" cy="569322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 rot="20242810">
            <a:off x="1771429" y="3095040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dirty="0" smtClean="0">
                <a:ln/>
                <a:solidFill>
                  <a:schemeClr val="accent4"/>
                </a:solidFill>
              </a:rPr>
              <a:t>ก่อน</a:t>
            </a:r>
            <a:endParaRPr lang="th-TH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 rot="20242810">
            <a:off x="7841612" y="3110146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dirty="0" smtClean="0">
                <a:ln/>
                <a:solidFill>
                  <a:schemeClr val="accent4"/>
                </a:solidFill>
              </a:rPr>
              <a:t>หลัง</a:t>
            </a:r>
            <a:endParaRPr lang="th-TH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290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9" y="2113878"/>
            <a:ext cx="11575257" cy="474412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330175" y="132440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2557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26211" y="745106"/>
            <a:ext cx="90865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ปีนี้ข้อมูลขับเขี้ยวกันมาก เพราะแต่ละที่เก่งขึ้น </a:t>
            </a:r>
          </a:p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เฉือนกันแค่ทศนิยมจุดที่ </a:t>
            </a: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เท่านั้นเอง 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7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0" y="2599043"/>
            <a:ext cx="11284298" cy="3976696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330176" y="382811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2557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26212" y="1229317"/>
            <a:ext cx="90865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แต่เราได้ค่าเฉลี่ยดีกว่า จึงได้รางวัลอันดับ 1 </a:t>
            </a:r>
            <a:b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มาครองเป็นปีที่ 3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9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/>
          <a:srcRect l="11608" t="7936" r="40575" b="12381"/>
          <a:stretch/>
        </p:blipFill>
        <p:spPr>
          <a:xfrm>
            <a:off x="6676493" y="2499627"/>
            <a:ext cx="4014452" cy="418102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/>
          <a:srcRect l="11707" t="8095" r="39187" b="9365"/>
          <a:stretch/>
        </p:blipFill>
        <p:spPr>
          <a:xfrm>
            <a:off x="1442836" y="2512918"/>
            <a:ext cx="3967363" cy="416773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274609" y="305987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2558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89983" y="1054376"/>
            <a:ext cx="102479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ในปีนี้ไม่มีการแข่งขันด้านคุณภาพข้อมูลแล้ว แต่เรายังคงทำคุณภาพนั้นอย่างสม่ำเสมอ ข้อมูลเปลี่ยนเป็นระบบ 43 แฟ้ม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 rot="20345798">
            <a:off x="2067000" y="4068735"/>
            <a:ext cx="809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มีการคิดคำสั่ง ใช้ในการปรับฐานข้อมูล</a:t>
            </a:r>
            <a:endParaRPr lang="th-TH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2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5" y="2982685"/>
            <a:ext cx="4410394" cy="366720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63210" t="22699" r="15177" b="48571"/>
          <a:stretch/>
        </p:blipFill>
        <p:spPr>
          <a:xfrm>
            <a:off x="6281058" y="2982685"/>
            <a:ext cx="4413831" cy="366720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274609" y="305987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2559</a:t>
            </a:r>
            <a:endParaRPr lang="th-TH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80585" y="1229317"/>
            <a:ext cx="112667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สสจ</a:t>
            </a: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มองเห็นความสำคัญของการปรับข้อมูลพื้นฐาน</a:t>
            </a:r>
            <a:b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จึงได้มีการอบรมทั้งจังหวัด และได้รับมอบหมายให้เป็นวิทยากรร่วม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9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63194" t="22857" r="13492" b="48413"/>
          <a:stretch/>
        </p:blipFill>
        <p:spPr>
          <a:xfrm>
            <a:off x="1480457" y="0"/>
            <a:ext cx="4245429" cy="326988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l="63177" t="22699" r="13095" b="48413"/>
          <a:stretch/>
        </p:blipFill>
        <p:spPr>
          <a:xfrm>
            <a:off x="6868254" y="0"/>
            <a:ext cx="4278085" cy="325541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/>
          <a:srcRect l="62300" t="22857" r="13655" b="48254"/>
          <a:stretch/>
        </p:blipFill>
        <p:spPr>
          <a:xfrm>
            <a:off x="1480457" y="3678294"/>
            <a:ext cx="4234543" cy="3179706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5802085" y="3656383"/>
            <a:ext cx="61613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ในปี </a:t>
            </a: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2558 เราจัดอบรมการแก้ 43 แฟ้ม เพื่อให้พื้นที่สามารถส่งเองได้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298541" y="5288340"/>
            <a:ext cx="51684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ติดตามต่อ 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  <a:t>EP4. </a:t>
            </a:r>
            <a:r>
              <a:rPr lang="th-TH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ศูนย์ข้อมูล 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  <a:t>Datacenter</a:t>
            </a:r>
            <a:endParaRPr lang="th-TH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46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w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877" y="236061"/>
            <a:ext cx="8913644" cy="5719985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289915" y="6061320"/>
            <a:ext cx="99821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600" b="1" kern="0" dirty="0" smtClean="0">
                <a:latin typeface="FreesiaUPC" pitchFamily="34" charset="-34"/>
                <a:cs typeface="FreesiaUPC" pitchFamily="34" charset="-34"/>
              </a:rPr>
              <a:t>ทีมเคลื่อนที่เร็ว ลงพื้นที่ ดูแลแก้ไข และติดตามประเมิน รพ.สต. ทุกเดือน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FreesiaUPC" pitchFamily="34" charset="-34"/>
              <a:ea typeface="+mn-ea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31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0455390_297994933699482_522898937203361773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49" y="175510"/>
            <a:ext cx="6696138" cy="6500834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8556887" y="1478403"/>
            <a:ext cx="361405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th-TH" sz="3600" b="1" kern="0" dirty="0" err="1" smtClean="0">
                <a:latin typeface="FreesiaUPC" pitchFamily="34" charset="-34"/>
                <a:cs typeface="FreesiaUPC" pitchFamily="34" charset="-34"/>
              </a:rPr>
              <a:t>บูรณา</a:t>
            </a:r>
            <a:r>
              <a:rPr lang="th-TH" sz="3600" b="1" kern="0" dirty="0" smtClean="0">
                <a:latin typeface="FreesiaUPC" pitchFamily="34" charset="-34"/>
                <a:cs typeface="FreesiaUPC" pitchFamily="34" charset="-34"/>
              </a:rPr>
              <a:t>การ</a:t>
            </a:r>
            <a:endParaRPr lang="en-US" sz="3600" b="1" kern="0" dirty="0" smtClean="0">
              <a:latin typeface="FreesiaUPC" pitchFamily="34" charset="-34"/>
              <a:cs typeface="FreesiaUPC" pitchFamily="34" charset="-34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th-TH" sz="3600" b="1" kern="0" dirty="0" smtClean="0">
                <a:latin typeface="FreesiaUPC" pitchFamily="34" charset="-34"/>
                <a:cs typeface="FreesiaUPC" pitchFamily="34" charset="-34"/>
              </a:rPr>
              <a:t>การอบรม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</a:rPr>
              <a:t>สร้างความเข้าใจ</a:t>
            </a:r>
            <a:b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</a:rPr>
            </a:b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</a:rPr>
              <a:t>ให้เข้ากับบริบท</a:t>
            </a:r>
            <a:b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</a:rPr>
            </a:br>
            <a:r>
              <a:rPr lang="th-TH" sz="3600" b="1" kern="0" dirty="0" smtClean="0">
                <a:latin typeface="FreesiaUPC" pitchFamily="34" charset="-34"/>
                <a:cs typeface="FreesiaUPC" pitchFamily="34" charset="-34"/>
              </a:rPr>
              <a:t>ของอำเภอ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FreesiaUPC" pitchFamily="34" charset="-34"/>
              <a:ea typeface="+mn-ea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074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4" y="642942"/>
            <a:ext cx="9144000" cy="6181725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944314" y="0"/>
            <a:ext cx="44291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kern="0" dirty="0" smtClean="0">
                <a:latin typeface="FreesiaUPC" pitchFamily="34" charset="-34"/>
                <a:cs typeface="FreesiaUPC" pitchFamily="34" charset="-34"/>
              </a:rPr>
              <a:t>Timeline </a:t>
            </a:r>
            <a:r>
              <a:rPr lang="th-TH" sz="3600" b="1" kern="0" dirty="0" smtClean="0">
                <a:latin typeface="FreesiaUPC" pitchFamily="34" charset="-34"/>
                <a:cs typeface="FreesiaUPC" pitchFamily="34" charset="-34"/>
              </a:rPr>
              <a:t>ระบบแฟ้มข้อมูล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FreesiaUPC" pitchFamily="34" charset="-34"/>
              <a:ea typeface="+mn-ea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383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70630" y="332624"/>
            <a:ext cx="82477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รายงานผลการปฏิบัติงาน 12 แฟ้มปีงบประมาณ 2553</a:t>
            </a:r>
            <a:endParaRPr lang="th-TH" sz="4000" b="1" dirty="0">
              <a:solidFill>
                <a:srgbClr val="00206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15041" y="1443356"/>
            <a:ext cx="76610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/>
              <a:t>ตุลามคม </a:t>
            </a:r>
            <a:r>
              <a:rPr lang="en-US" dirty="0"/>
              <a:t>	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2552</a:t>
            </a: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4,963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2,598</a:t>
            </a:r>
            <a:r>
              <a:rPr lang="en-US" dirty="0"/>
              <a:t> = </a:t>
            </a:r>
            <a:r>
              <a:rPr lang="en-US" dirty="0">
                <a:solidFill>
                  <a:srgbClr val="E23AE2"/>
                </a:solidFill>
              </a:rPr>
              <a:t>7,561</a:t>
            </a:r>
          </a:p>
          <a:p>
            <a:r>
              <a:rPr lang="th-TH" b="1" dirty="0"/>
              <a:t>พฤศจิกายน</a:t>
            </a:r>
            <a:r>
              <a:rPr lang="th-TH" dirty="0"/>
              <a:t> </a:t>
            </a:r>
            <a:r>
              <a:rPr lang="en-US" dirty="0"/>
              <a:t>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2552</a:t>
            </a:r>
            <a:r>
              <a:rPr lang="en-US" dirty="0"/>
              <a:t> 		</a:t>
            </a:r>
            <a:r>
              <a:rPr lang="en-US" dirty="0">
                <a:solidFill>
                  <a:srgbClr val="0070C0"/>
                </a:solidFill>
              </a:rPr>
              <a:t>4,752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3,280</a:t>
            </a:r>
            <a:r>
              <a:rPr lang="en-US" dirty="0"/>
              <a:t> = </a:t>
            </a:r>
            <a:r>
              <a:rPr lang="en-US" dirty="0">
                <a:solidFill>
                  <a:srgbClr val="E23AE2"/>
                </a:solidFill>
              </a:rPr>
              <a:t>8,032</a:t>
            </a:r>
          </a:p>
          <a:p>
            <a:r>
              <a:rPr lang="th-TH" b="1" dirty="0"/>
              <a:t>ธันวาคม</a:t>
            </a:r>
            <a:r>
              <a:rPr lang="th-TH" dirty="0"/>
              <a:t> </a:t>
            </a:r>
            <a:r>
              <a:rPr lang="en-US" dirty="0"/>
              <a:t>	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2552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4,843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3,270</a:t>
            </a:r>
            <a:r>
              <a:rPr lang="en-US" dirty="0"/>
              <a:t> = </a:t>
            </a:r>
            <a:r>
              <a:rPr lang="en-US" dirty="0">
                <a:solidFill>
                  <a:srgbClr val="E23AE2"/>
                </a:solidFill>
              </a:rPr>
              <a:t>8,113</a:t>
            </a:r>
          </a:p>
          <a:p>
            <a:r>
              <a:rPr lang="th-TH" b="1" dirty="0"/>
              <a:t>มกราคม</a:t>
            </a:r>
            <a:r>
              <a:rPr lang="th-TH" dirty="0"/>
              <a:t> </a:t>
            </a:r>
            <a:r>
              <a:rPr lang="en-US" dirty="0"/>
              <a:t>	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2553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4,825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3,348</a:t>
            </a:r>
            <a:r>
              <a:rPr lang="en-US" dirty="0"/>
              <a:t> = </a:t>
            </a:r>
            <a:r>
              <a:rPr lang="en-US" dirty="0">
                <a:solidFill>
                  <a:srgbClr val="E23AE2"/>
                </a:solidFill>
              </a:rPr>
              <a:t>8,233</a:t>
            </a:r>
          </a:p>
          <a:p>
            <a:r>
              <a:rPr lang="th-TH" b="1" dirty="0"/>
              <a:t>กุมภาพันธ์ </a:t>
            </a:r>
            <a:r>
              <a:rPr lang="en-US" dirty="0"/>
              <a:t>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2553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4,798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3,114</a:t>
            </a:r>
            <a:r>
              <a:rPr lang="en-US" dirty="0"/>
              <a:t> = </a:t>
            </a:r>
            <a:r>
              <a:rPr lang="en-US" dirty="0">
                <a:solidFill>
                  <a:srgbClr val="E23AE2"/>
                </a:solidFill>
              </a:rPr>
              <a:t>7,912</a:t>
            </a:r>
          </a:p>
          <a:p>
            <a:r>
              <a:rPr lang="th-TH" b="1" dirty="0"/>
              <a:t>มีนาคม</a:t>
            </a:r>
            <a:r>
              <a:rPr lang="th-TH" dirty="0"/>
              <a:t> </a:t>
            </a:r>
            <a:r>
              <a:rPr lang="en-US" dirty="0"/>
              <a:t>	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2553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3,250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2,218</a:t>
            </a:r>
            <a:r>
              <a:rPr lang="en-US" dirty="0"/>
              <a:t> = </a:t>
            </a:r>
            <a:r>
              <a:rPr lang="en-US" dirty="0" smtClean="0">
                <a:solidFill>
                  <a:srgbClr val="E23AE2"/>
                </a:solidFill>
              </a:rPr>
              <a:t>5,468</a:t>
            </a:r>
          </a:p>
          <a:p>
            <a:r>
              <a:rPr lang="th-TH" b="1" dirty="0" smtClean="0"/>
              <a:t>เมษายน</a:t>
            </a:r>
            <a:r>
              <a:rPr lang="th-TH" dirty="0" smtClean="0">
                <a:solidFill>
                  <a:schemeClr val="accent2"/>
                </a:solidFill>
              </a:rPr>
              <a:t>		</a:t>
            </a:r>
            <a:r>
              <a:rPr lang="th-TH" b="1" dirty="0" smtClean="0"/>
              <a:t>2553		</a:t>
            </a:r>
            <a:r>
              <a:rPr lang="en-US" dirty="0" smtClean="0">
                <a:solidFill>
                  <a:srgbClr val="FF0000"/>
                </a:solidFill>
              </a:rPr>
              <a:t>5,777</a:t>
            </a:r>
            <a:r>
              <a:rPr lang="en-US" dirty="0" smtClean="0"/>
              <a:t> 	     = </a:t>
            </a:r>
            <a:r>
              <a:rPr lang="en-US" dirty="0" smtClean="0">
                <a:solidFill>
                  <a:srgbClr val="E23AE2"/>
                </a:solidFill>
              </a:rPr>
              <a:t>5,777</a:t>
            </a:r>
          </a:p>
          <a:p>
            <a:r>
              <a:rPr lang="th-TH" b="1" dirty="0" smtClean="0"/>
              <a:t>พฤษภาคม	2553</a:t>
            </a:r>
            <a:r>
              <a:rPr lang="th-TH" b="1" dirty="0" smtClean="0">
                <a:solidFill>
                  <a:schemeClr val="accent2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9,230</a:t>
            </a:r>
            <a:r>
              <a:rPr lang="en-US" dirty="0" smtClean="0">
                <a:solidFill>
                  <a:schemeClr val="accent2"/>
                </a:solidFill>
              </a:rPr>
              <a:t>		     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E23AE2"/>
                </a:solidFill>
              </a:rPr>
              <a:t>9,230</a:t>
            </a:r>
          </a:p>
          <a:p>
            <a:r>
              <a:rPr lang="th-TH" b="1" dirty="0" smtClean="0"/>
              <a:t>มิถุนายน	2553</a:t>
            </a:r>
            <a:r>
              <a:rPr lang="th-TH" b="1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       	</a:t>
            </a:r>
            <a:r>
              <a:rPr lang="en-US" dirty="0" smtClean="0">
                <a:solidFill>
                  <a:srgbClr val="FF0000"/>
                </a:solidFill>
              </a:rPr>
              <a:t>10,919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+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483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E23AE2"/>
                </a:solidFill>
              </a:rPr>
              <a:t>11,402</a:t>
            </a:r>
          </a:p>
          <a:p>
            <a:r>
              <a:rPr lang="th-TH" b="1" dirty="0" smtClean="0"/>
              <a:t>กรกฎาคม	2553		</a:t>
            </a:r>
            <a:r>
              <a:rPr lang="en-US" dirty="0" smtClean="0">
                <a:solidFill>
                  <a:srgbClr val="FF0000"/>
                </a:solidFill>
              </a:rPr>
              <a:t>11,544</a:t>
            </a:r>
            <a:r>
              <a:rPr lang="en-US" dirty="0" smtClean="0"/>
              <a:t>	</a:t>
            </a:r>
            <a:r>
              <a:rPr lang="th-TH" dirty="0" smtClean="0"/>
              <a:t>       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E23AE2"/>
                </a:solidFill>
              </a:rPr>
              <a:t>11,544</a:t>
            </a:r>
            <a:endParaRPr lang="th-TH" b="1" dirty="0" smtClean="0">
              <a:solidFill>
                <a:srgbClr val="E23AE2"/>
              </a:solidFill>
            </a:endParaRPr>
          </a:p>
          <a:p>
            <a:r>
              <a:rPr lang="th-TH" b="1" dirty="0" smtClean="0"/>
              <a:t>สิงหาคม		2553		</a:t>
            </a:r>
            <a:r>
              <a:rPr lang="en-US" dirty="0" smtClean="0">
                <a:solidFill>
                  <a:srgbClr val="FF0000"/>
                </a:solidFill>
              </a:rPr>
              <a:t>11,045</a:t>
            </a:r>
            <a:r>
              <a:rPr lang="en-US" dirty="0" smtClean="0">
                <a:solidFill>
                  <a:schemeClr val="accent2"/>
                </a:solidFill>
              </a:rPr>
              <a:t>	    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E23AE2"/>
                </a:solidFill>
              </a:rPr>
              <a:t>11,045</a:t>
            </a:r>
            <a:endParaRPr lang="th-TH" dirty="0" smtClean="0">
              <a:solidFill>
                <a:srgbClr val="E23AE2"/>
              </a:solidFill>
            </a:endParaRPr>
          </a:p>
          <a:p>
            <a:r>
              <a:rPr lang="th-TH" b="1" dirty="0" smtClean="0"/>
              <a:t>กันยายน	2553		</a:t>
            </a:r>
            <a:r>
              <a:rPr lang="en-US" dirty="0" smtClean="0">
                <a:solidFill>
                  <a:srgbClr val="FF0000"/>
                </a:solidFill>
              </a:rPr>
              <a:t>9,921		    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E23AE2"/>
                </a:solidFill>
              </a:rPr>
              <a:t>9,921</a:t>
            </a:r>
            <a:r>
              <a:rPr lang="th-TH" b="1" dirty="0" smtClean="0"/>
              <a:t>	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472616" y="943293"/>
            <a:ext cx="421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/>
              <a:t>คะแนนเดิม </a:t>
            </a:r>
            <a:r>
              <a:rPr lang="en-US"/>
              <a:t>+ </a:t>
            </a:r>
            <a:r>
              <a:rPr lang="th-TH"/>
              <a:t>ปรับแต่ง </a:t>
            </a:r>
            <a:r>
              <a:rPr lang="en-US"/>
              <a:t> = </a:t>
            </a:r>
            <a:r>
              <a:rPr lang="th-TH"/>
              <a:t> คะแนนใหม่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85206" y="3989314"/>
            <a:ext cx="1138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/>
                <a:solidFill>
                  <a:schemeClr val="accent3"/>
                </a:solidFill>
                <a:effectLst/>
              </a:rPr>
              <a:t>Hosxp</a:t>
            </a:r>
            <a:endParaRPr lang="th-TH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 rot="19942165">
            <a:off x="9306037" y="3266985"/>
            <a:ext cx="2743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และนี่คือจุดเริ่มต้น</a:t>
            </a:r>
            <a:endParaRPr lang="th-TH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363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204_mobile3\Pictures\OPPP.jpg"/>
          <p:cNvPicPr>
            <a:picLocks noChangeAspect="1" noChangeArrowheads="1"/>
          </p:cNvPicPr>
          <p:nvPr/>
        </p:nvPicPr>
        <p:blipFill rotWithShape="1">
          <a:blip r:embed="rId2" cstate="print"/>
          <a:srcRect b="12276"/>
          <a:stretch/>
        </p:blipFill>
        <p:spPr bwMode="auto">
          <a:xfrm>
            <a:off x="1241788" y="1904067"/>
            <a:ext cx="9933931" cy="4899506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2635499" y="0"/>
            <a:ext cx="7146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antatOO_1.1.1" pitchFamily="2" charset="0"/>
              </a:rPr>
              <a:t>ตรวจสอบความสมบูรณ์ของข้อมูล</a:t>
            </a:r>
            <a:endParaRPr lang="th-TH" sz="54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antatOO_1.1.1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25810" y="780876"/>
            <a:ext cx="93682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ทีมแอด</a:t>
            </a:r>
            <a:r>
              <a:rPr lang="th-TH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มิน</a:t>
            </a:r>
            <a: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เป็นผู้ตรวจสอบและส่งข้อมูลเท่านั้น เพื่อควบคุมคุณภาพ</a:t>
            </a:r>
            <a:b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กับเครื่องมือที่ใช้ในการตรวจสอบคุณภาพ 43 แฟ้ม ก่อนส่ง</a:t>
            </a:r>
            <a:endParaRPr lang="th-TH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 rot="20100491">
            <a:off x="3839018" y="4502220"/>
            <a:ext cx="564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+mj-cs"/>
              </a:rPr>
              <a:t>ทำให้ได้ใกล้ 100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+mj-cs"/>
              </a:rPr>
              <a:t>% </a:t>
            </a:r>
            <a:r>
              <a:rPr lang="th-TH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+mj-cs"/>
              </a:rPr>
              <a:t>มากที่สุด</a:t>
            </a:r>
            <a:endParaRPr lang="th-TH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29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657" y="3242510"/>
            <a:ext cx="9144000" cy="3330575"/>
          </a:xfrm>
          <a:prstGeom prst="rect">
            <a:avLst/>
          </a:prstGeom>
          <a:noFill/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3071814" y="404814"/>
            <a:ext cx="64801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WEB OP/PP INDIVIDUAL</a:t>
            </a:r>
            <a:endParaRPr lang="th-TH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12684" y="1795960"/>
            <a:ext cx="83984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เว็บใช้ในการวัดผลงานคุณภาพ 43 แฟ้ม </a:t>
            </a:r>
            <a:b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ข้อมูลแบ่งเป็น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OP 18</a:t>
            </a: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แฟ้มและ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PP 12 </a:t>
            </a: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แฟ้ม 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5916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3071814" y="404814"/>
            <a:ext cx="64801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WEB OP/PP INDIVIDUAL</a:t>
            </a:r>
            <a:endParaRPr lang="th-TH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650545" y="2618032"/>
            <a:ext cx="8934451" cy="3830436"/>
            <a:chOff x="1628774" y="2143116"/>
            <a:chExt cx="8934451" cy="3830436"/>
          </a:xfrm>
        </p:grpSpPr>
        <p:pic>
          <p:nvPicPr>
            <p:cNvPr id="1095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8775" y="2143117"/>
              <a:ext cx="893445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5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2589" y="5583027"/>
              <a:ext cx="88868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628774" y="2143116"/>
              <a:ext cx="8910639" cy="38304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1109105" y="1702965"/>
            <a:ext cx="10253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แต่ถึงแม้จะตรวจสอบได้สมบูรณ์แค่ไหน ก็ยังมีที่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error </a:t>
            </a: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อยู่ดี</a:t>
            </a:r>
            <a:endParaRPr lang="th-TH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96343" y="5023120"/>
            <a:ext cx="381000" cy="1425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60831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วงจร">
  <a:themeElements>
    <a:clrScheme name="วงจร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วงจร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วงจร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TM04033919[[fn=วงจร]]</Template>
  <TotalTime>1723</TotalTime>
  <Words>378</Words>
  <Application>Microsoft Office PowerPoint</Application>
  <PresentationFormat>แบบจอกว้าง</PresentationFormat>
  <Paragraphs>68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7" baseType="lpstr">
      <vt:lpstr>Angsana New</vt:lpstr>
      <vt:lpstr>AngsanaUPC</vt:lpstr>
      <vt:lpstr>Arial</vt:lpstr>
      <vt:lpstr>Calibri</vt:lpstr>
      <vt:lpstr>Cordia New</vt:lpstr>
      <vt:lpstr>FreesiaUPC</vt:lpstr>
      <vt:lpstr>Impact</vt:lpstr>
      <vt:lpstr>NantatOO_1.1.1</vt:lpstr>
      <vt:lpstr>TH SarabunPSK</vt:lpstr>
      <vt:lpstr>Trebuchet MS</vt:lpstr>
      <vt:lpstr>Tw Cen MT</vt:lpstr>
      <vt:lpstr>วงจร</vt:lpstr>
      <vt:lpstr>งานนำเสนอ PowerPoint</vt:lpstr>
      <vt:lpstr>ข้อมูลเป็นองค์ประกอบสําคัญ ที่ต้องคำนึงถึงมากที่สุด ดังนั้น ข้อมูลพื้นฐานที่ดี สมบูรณ์ ถูกต้องครบถ้วน ย่อมทำ ให้ข้อมูลที่นำมาวิเคราะห์และใช้ประโยชน์ ได้อย่างมี ประสิทธิภาพ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Mr.KKD</dc:creator>
  <cp:lastModifiedBy>Mr.KKD</cp:lastModifiedBy>
  <cp:revision>54</cp:revision>
  <dcterms:created xsi:type="dcterms:W3CDTF">2018-05-01T03:54:08Z</dcterms:created>
  <dcterms:modified xsi:type="dcterms:W3CDTF">2021-09-16T04:15:14Z</dcterms:modified>
</cp:coreProperties>
</file>